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558" r:id="rId3"/>
    <p:sldId id="511" r:id="rId4"/>
    <p:sldId id="565" r:id="rId5"/>
    <p:sldId id="564" r:id="rId6"/>
    <p:sldId id="5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6B2F"/>
    <a:srgbClr val="0931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54"/>
    <p:restoredTop sz="89924" autoAdjust="0"/>
  </p:normalViewPr>
  <p:slideViewPr>
    <p:cSldViewPr snapToGrid="0" snapToObjects="1">
      <p:cViewPr varScale="1">
        <p:scale>
          <a:sx n="159" d="100"/>
          <a:sy n="159" d="100"/>
        </p:scale>
        <p:origin x="184" y="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5BBA1-B469-1D4C-95DE-49777C81DFA5}" type="datetimeFigureOut">
              <a:rPr lang="en-US" smtClean="0"/>
              <a:t>1/26/19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87B31-D57A-E54E-AF69-7989B37182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33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87B31-D57A-E54E-AF69-7989B371827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980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606" indent="-28638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547" indent="-22911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765" indent="-22911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984" indent="-22911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0202" indent="-22911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8420" indent="-22911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6638" indent="-22911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4857" indent="-22911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77E874-7D3D-4C82-9EBF-20C014CAF6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307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FEF9-6F6E-214B-A251-55C69B190128}" type="datetimeFigureOut">
              <a:rPr lang="en-US" smtClean="0"/>
              <a:t>1/26/19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EB76-77A9-EC43-8EDD-82011A9AC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3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FEF9-6F6E-214B-A251-55C69B190128}" type="datetimeFigureOut">
              <a:rPr lang="en-US" smtClean="0"/>
              <a:t>1/26/19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EB76-77A9-EC43-8EDD-82011A9AC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4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FEF9-6F6E-214B-A251-55C69B190128}" type="datetimeFigureOut">
              <a:rPr lang="en-US" smtClean="0"/>
              <a:t>1/26/19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EB76-77A9-EC43-8EDD-82011A9AC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30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FEF9-6F6E-214B-A251-55C69B190128}" type="datetimeFigureOut">
              <a:rPr lang="en-US" smtClean="0"/>
              <a:t>1/26/19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EB76-77A9-EC43-8EDD-82011A9AC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95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FEF9-6F6E-214B-A251-55C69B190128}" type="datetimeFigureOut">
              <a:rPr lang="en-US" smtClean="0"/>
              <a:t>1/26/19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EB76-77A9-EC43-8EDD-82011A9AC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94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FEF9-6F6E-214B-A251-55C69B190128}" type="datetimeFigureOut">
              <a:rPr lang="en-US" smtClean="0"/>
              <a:t>1/26/19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EB76-77A9-EC43-8EDD-82011A9AC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28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FEF9-6F6E-214B-A251-55C69B190128}" type="datetimeFigureOut">
              <a:rPr lang="en-US" smtClean="0"/>
              <a:t>1/26/19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EB76-77A9-EC43-8EDD-82011A9AC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FEF9-6F6E-214B-A251-55C69B190128}" type="datetimeFigureOut">
              <a:rPr lang="en-US" smtClean="0"/>
              <a:t>1/26/19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EB76-77A9-EC43-8EDD-82011A9AC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75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FEF9-6F6E-214B-A251-55C69B190128}" type="datetimeFigureOut">
              <a:rPr lang="en-US" smtClean="0"/>
              <a:t>1/26/19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EB76-77A9-EC43-8EDD-82011A9AC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367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FEF9-6F6E-214B-A251-55C69B190128}" type="datetimeFigureOut">
              <a:rPr lang="en-US" smtClean="0"/>
              <a:t>1/26/19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EB76-77A9-EC43-8EDD-82011A9AC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32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FEF9-6F6E-214B-A251-55C69B190128}" type="datetimeFigureOut">
              <a:rPr lang="en-US" smtClean="0"/>
              <a:t>1/26/19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EB76-77A9-EC43-8EDD-82011A9AC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27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0FEF9-6F6E-214B-A251-55C69B190128}" type="datetimeFigureOut">
              <a:rPr lang="en-US" smtClean="0"/>
              <a:t>1/26/19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6EB76-77A9-EC43-8EDD-82011A9AC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41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4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412" y="106606"/>
            <a:ext cx="8428813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/>
          </a:p>
          <a:p>
            <a:pPr algn="ctr"/>
            <a:r>
              <a:rPr lang="en-US" b="1" dirty="0"/>
              <a:t> </a:t>
            </a:r>
            <a:r>
              <a:rPr lang="en-US" sz="3200" b="1" dirty="0"/>
              <a:t>The New U.S. –Canada- Mexico Trade Agreement </a:t>
            </a:r>
          </a:p>
          <a:p>
            <a:pPr algn="ctr"/>
            <a:r>
              <a:rPr lang="en-US" sz="2400" b="1" i="1" dirty="0">
                <a:solidFill>
                  <a:srgbClr val="066B2F"/>
                </a:solidFill>
              </a:rPr>
              <a:t>Implications for  Energy</a:t>
            </a:r>
            <a:endParaRPr lang="en-US" sz="2400" i="1" dirty="0">
              <a:solidFill>
                <a:srgbClr val="066B2F"/>
              </a:solidFill>
            </a:endParaRPr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800" b="1" dirty="0"/>
          </a:p>
          <a:p>
            <a:pPr algn="ctr"/>
            <a:r>
              <a:rPr lang="en-US" sz="2400" b="1" dirty="0"/>
              <a:t>Mexico City </a:t>
            </a:r>
          </a:p>
          <a:p>
            <a:pPr algn="ctr"/>
            <a:r>
              <a:rPr lang="en-US" sz="2400" b="1" dirty="0"/>
              <a:t>January 29, 2019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r>
              <a:rPr lang="en-US" b="1" dirty="0"/>
              <a:t>Lucian Pugliaresi </a:t>
            </a:r>
          </a:p>
          <a:p>
            <a:pPr algn="ctr"/>
            <a:r>
              <a:rPr lang="en-US" b="1" dirty="0"/>
              <a:t>Energy Policy Research Foundation, Inc. </a:t>
            </a:r>
          </a:p>
          <a:p>
            <a:pPr algn="ctr"/>
            <a:r>
              <a:rPr lang="en-US" b="1" dirty="0"/>
              <a:t>Washington, DC</a:t>
            </a:r>
          </a:p>
          <a:p>
            <a:pPr algn="ctr"/>
            <a:r>
              <a:rPr lang="en-US" b="1" dirty="0" err="1">
                <a:solidFill>
                  <a:srgbClr val="0000FF"/>
                </a:solidFill>
              </a:rPr>
              <a:t>eprinc.org</a:t>
            </a:r>
            <a:r>
              <a:rPr lang="en-US" b="1" dirty="0"/>
              <a:t> </a:t>
            </a:r>
          </a:p>
          <a:p>
            <a:pPr algn="ctr"/>
            <a:r>
              <a:rPr lang="en-US" sz="2400" b="1" dirty="0"/>
              <a:t> </a:t>
            </a:r>
          </a:p>
          <a:p>
            <a:pPr algn="ctr"/>
            <a:r>
              <a:rPr lang="en-US" sz="2400" b="1" dirty="0"/>
              <a:t>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9EFACD-36B6-524B-B848-834E191D5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3905" y="5102080"/>
            <a:ext cx="2289739" cy="164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19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11B7CD-14CB-8942-90D5-D8A2077E3465}"/>
              </a:ext>
            </a:extLst>
          </p:cNvPr>
          <p:cNvSpPr txBox="1"/>
          <p:nvPr/>
        </p:nvSpPr>
        <p:spPr>
          <a:xfrm>
            <a:off x="739211" y="1871528"/>
            <a:ext cx="751175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Investment protections to which all countries commit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Eligibility for Investor-State Dispute Settlement for US oil and gas companies investing in Mexico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Continued market access and no tariffs for US natural gas and oil products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 requirement that Mexico retain at least its current level of openness to US energy investment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Additional flexibility allowing US customs authorities to accept alternative documentation to certify that oil and gas entering the US have originated in Canada or Mexico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6631FE-60B8-CF47-8292-8CB34BA078B2}"/>
              </a:ext>
            </a:extLst>
          </p:cNvPr>
          <p:cNvSpPr txBox="1"/>
          <p:nvPr/>
        </p:nvSpPr>
        <p:spPr>
          <a:xfrm>
            <a:off x="110995" y="876335"/>
            <a:ext cx="8768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Main Oil &amp; Gas Provisions of USMCA</a:t>
            </a:r>
          </a:p>
          <a:p>
            <a:endParaRPr lang="en-US" dirty="0"/>
          </a:p>
          <a:p>
            <a:pPr algn="ctr"/>
            <a:r>
              <a:rPr lang="en-US" u="sng" dirty="0"/>
              <a:t>Agreement Does Not Shift Energy Flows Substantially – but Sound Policies Still Matter </a:t>
            </a:r>
          </a:p>
        </p:txBody>
      </p:sp>
      <p:pic>
        <p:nvPicPr>
          <p:cNvPr id="5" name="Picture 6" descr="horiz_top">
            <a:extLst>
              <a:ext uri="{FF2B5EF4-FFF2-40B4-BE49-F238E27FC236}">
                <a16:creationId xmlns:a16="http://schemas.microsoft.com/office/drawing/2014/main" id="{9FD4D8C3-E703-E04F-B93C-423357481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95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26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BB2CD-A792-4FC4-82CF-F3F3C28B2D1B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9461" name="AutoShape 7"/>
          <p:cNvSpPr>
            <a:spLocks noChangeAspect="1"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+mn-lt"/>
            </a:endParaRPr>
          </a:p>
        </p:txBody>
      </p:sp>
      <p:pic>
        <p:nvPicPr>
          <p:cNvPr id="13" name="Picture 7" descr="horiz_b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0475"/>
            <a:ext cx="91440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7"/>
          <p:cNvSpPr txBox="1">
            <a:spLocks/>
          </p:cNvSpPr>
          <p:nvPr/>
        </p:nvSpPr>
        <p:spPr bwMode="auto">
          <a:xfrm>
            <a:off x="7024688" y="6537325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BA892E-4D35-495F-8BBA-CED897CEBFA5}" type="slidenum">
              <a:rPr lang="en-US" sz="1400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6" descr="horiz_t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0"/>
            <a:ext cx="9144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1" y="1066672"/>
            <a:ext cx="8484919" cy="52738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608880"/>
      </p:ext>
    </p:extLst>
  </p:cSld>
  <p:clrMapOvr>
    <a:masterClrMapping/>
  </p:clrMapOvr>
  <p:transition spd="slow" advTm="33978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DA209A-4DC6-A544-8BD9-A2F6961D8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7538"/>
            <a:ext cx="9144000" cy="53436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6A4DD0-1D41-6040-B3A5-8175B54859AF}"/>
              </a:ext>
            </a:extLst>
          </p:cNvPr>
          <p:cNvSpPr txBox="1"/>
          <p:nvPr/>
        </p:nvSpPr>
        <p:spPr>
          <a:xfrm>
            <a:off x="439387" y="6555179"/>
            <a:ext cx="1974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EIA, Raymond James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0D2FD4-A7BA-9A41-983D-9A6EC098E9CD}"/>
              </a:ext>
            </a:extLst>
          </p:cNvPr>
          <p:cNvSpPr txBox="1"/>
          <p:nvPr/>
        </p:nvSpPr>
        <p:spPr>
          <a:xfrm>
            <a:off x="724394" y="915873"/>
            <a:ext cx="7375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US Associated Gas Needs a Home – or Oil Output Suffers</a:t>
            </a:r>
          </a:p>
          <a:p>
            <a:r>
              <a:rPr lang="en-US" sz="2400" b="1" dirty="0"/>
              <a:t> </a:t>
            </a:r>
          </a:p>
        </p:txBody>
      </p:sp>
      <p:pic>
        <p:nvPicPr>
          <p:cNvPr id="6" name="Picture 6" descr="horiz_top">
            <a:extLst>
              <a:ext uri="{FF2B5EF4-FFF2-40B4-BE49-F238E27FC236}">
                <a16:creationId xmlns:a16="http://schemas.microsoft.com/office/drawing/2014/main" id="{B6E42510-A51B-DA40-9523-B94CE990B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127"/>
            <a:ext cx="9144000" cy="9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262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FA5262-0CD4-454A-9801-31E570227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8" y="1657527"/>
            <a:ext cx="8360228" cy="46601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16D962-4C54-4F4E-8BA5-52ECF2D0A558}"/>
              </a:ext>
            </a:extLst>
          </p:cNvPr>
          <p:cNvSpPr txBox="1"/>
          <p:nvPr/>
        </p:nvSpPr>
        <p:spPr>
          <a:xfrm>
            <a:off x="724395" y="819397"/>
            <a:ext cx="7333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VALUE OF US PETROLEUM TRADE WITH MEXICO</a:t>
            </a:r>
          </a:p>
          <a:p>
            <a:pPr algn="ctr"/>
            <a:r>
              <a:rPr lang="en-US" sz="2000" i="1" dirty="0"/>
              <a:t>billions of USD --  2007-2017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CB7D5F-175E-8F46-8212-BD7966446AD8}"/>
              </a:ext>
            </a:extLst>
          </p:cNvPr>
          <p:cNvSpPr txBox="1"/>
          <p:nvPr/>
        </p:nvSpPr>
        <p:spPr>
          <a:xfrm>
            <a:off x="475013" y="6317673"/>
            <a:ext cx="1295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EIA </a:t>
            </a:r>
          </a:p>
        </p:txBody>
      </p:sp>
      <p:pic>
        <p:nvPicPr>
          <p:cNvPr id="6" name="Picture 6" descr="horiz_top">
            <a:extLst>
              <a:ext uri="{FF2B5EF4-FFF2-40B4-BE49-F238E27FC236}">
                <a16:creationId xmlns:a16="http://schemas.microsoft.com/office/drawing/2014/main" id="{81211CC7-FF5B-2244-B3FB-17F88CDED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0"/>
            <a:ext cx="9144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42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45BF88-A8B6-3C4A-9130-154574261655}"/>
              </a:ext>
            </a:extLst>
          </p:cNvPr>
          <p:cNvSpPr/>
          <p:nvPr/>
        </p:nvSpPr>
        <p:spPr>
          <a:xfrm rot="10800000" flipV="1">
            <a:off x="890649" y="1360752"/>
            <a:ext cx="6697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SUSTAINING THE BENEFITS OF USMCA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F9FB48-E78E-664B-BEE3-6EFEF90310D8}"/>
              </a:ext>
            </a:extLst>
          </p:cNvPr>
          <p:cNvSpPr txBox="1"/>
          <p:nvPr/>
        </p:nvSpPr>
        <p:spPr>
          <a:xfrm>
            <a:off x="784076" y="2168236"/>
            <a:ext cx="793210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ORDER OF BUSINESS</a:t>
            </a:r>
            <a:r>
              <a:rPr lang="en-US" b="1" dirty="0"/>
              <a:t>: TAMING POPULIST SENTIMENT</a:t>
            </a:r>
          </a:p>
          <a:p>
            <a:endParaRPr lang="en-US" b="1" dirty="0"/>
          </a:p>
          <a:p>
            <a:r>
              <a:rPr lang="en-US" dirty="0"/>
              <a:t>IMPORTANCE OF EDUCATING </a:t>
            </a:r>
            <a:r>
              <a:rPr lang="en-US"/>
              <a:t>POLITICAL LEADERSHIP </a:t>
            </a:r>
            <a:r>
              <a:rPr lang="en-US" dirty="0"/>
              <a:t>ON BENEFITS ON </a:t>
            </a:r>
            <a:br>
              <a:rPr lang="en-US" dirty="0"/>
            </a:br>
            <a:r>
              <a:rPr lang="en-US" dirty="0"/>
              <a:t>INTERCONNECTED ENERGY FLOWS </a:t>
            </a:r>
            <a:r>
              <a:rPr lang="en-US" b="1" dirty="0"/>
              <a:t> </a:t>
            </a:r>
          </a:p>
          <a:p>
            <a:endParaRPr lang="en-US" dirty="0"/>
          </a:p>
          <a:p>
            <a:r>
              <a:rPr lang="en-US" dirty="0"/>
              <a:t>ADDRESS MEXICO’s ENERGY SECURITY CONCERNS (real and imagined)</a:t>
            </a:r>
          </a:p>
          <a:p>
            <a:endParaRPr lang="en-US" dirty="0"/>
          </a:p>
          <a:p>
            <a:r>
              <a:rPr lang="en-US" dirty="0"/>
              <a:t>ADDRESS INFRASTUCTURE BOTTLENECKS: ALL MEMBERS OF USMCA HAVE A STAKE</a:t>
            </a:r>
            <a:br>
              <a:rPr lang="en-US" dirty="0"/>
            </a:br>
            <a:r>
              <a:rPr lang="en-US" dirty="0"/>
              <a:t>IN Canadian, US, and Mexican Regulatory Risks</a:t>
            </a:r>
          </a:p>
          <a:p>
            <a:endParaRPr lang="en-US" dirty="0"/>
          </a:p>
          <a:p>
            <a:r>
              <a:rPr lang="en-US" dirty="0"/>
              <a:t>ACCESS TO MEXICAN GAS MARKET IMPORTANT FOR SUSTAINING US </a:t>
            </a:r>
          </a:p>
          <a:p>
            <a:r>
              <a:rPr lang="en-US" dirty="0"/>
              <a:t>CRUDE OIL OUTPUT GROWTH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6" descr="horiz_top">
            <a:extLst>
              <a:ext uri="{FF2B5EF4-FFF2-40B4-BE49-F238E27FC236}">
                <a16:creationId xmlns:a16="http://schemas.microsoft.com/office/drawing/2014/main" id="{9C2B701D-0ED2-8D4C-9BCF-6CF8FB10A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127"/>
            <a:ext cx="9144000" cy="9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37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191</Words>
  <Application>Microsoft Macintosh PowerPoint</Application>
  <PresentationFormat>On-screen Show (4:3)</PresentationFormat>
  <Paragraphs>51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Lucian Pugliaresi</dc:creator>
  <cp:lastModifiedBy>Lucian Pugliaresi</cp:lastModifiedBy>
  <cp:revision>6</cp:revision>
  <dcterms:created xsi:type="dcterms:W3CDTF">2019-01-21T18:12:28Z</dcterms:created>
  <dcterms:modified xsi:type="dcterms:W3CDTF">2019-01-27T00:13:22Z</dcterms:modified>
</cp:coreProperties>
</file>