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513" r:id="rId3"/>
    <p:sldId id="515" r:id="rId4"/>
    <p:sldId id="554" r:id="rId5"/>
    <p:sldId id="55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6B2F"/>
    <a:srgbClr val="0931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88"/>
    <p:restoredTop sz="89924" autoAdjust="0"/>
  </p:normalViewPr>
  <p:slideViewPr>
    <p:cSldViewPr snapToGrid="0" snapToObjects="1">
      <p:cViewPr varScale="1">
        <p:scale>
          <a:sx n="149" d="100"/>
          <a:sy n="149" d="100"/>
        </p:scale>
        <p:origin x="192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Mike\Downloads\Mexico\2018\Zama_capex,_opex_and_production.2018.09.2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v>ZAMA</c:v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Sheet3!$D$4:$W$4</c:f>
              <c:numCache>
                <c:formatCode>General</c:formatCode>
                <c:ptCount val="2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</c:numCache>
            </c:numRef>
          </c:cat>
          <c:val>
            <c:numRef>
              <c:f>Sheet3!$D$14:$W$14</c:f>
              <c:numCache>
                <c:formatCode>General</c:formatCode>
                <c:ptCount val="20"/>
                <c:pt idx="0">
                  <c:v>0</c:v>
                </c:pt>
                <c:pt idx="1">
                  <c:v>40.804946874999999</c:v>
                </c:pt>
                <c:pt idx="2">
                  <c:v>729.55677234570476</c:v>
                </c:pt>
                <c:pt idx="3">
                  <c:v>991.94875776602282</c:v>
                </c:pt>
                <c:pt idx="4">
                  <c:v>1861.0641886659366</c:v>
                </c:pt>
                <c:pt idx="5">
                  <c:v>2929.5493924842667</c:v>
                </c:pt>
                <c:pt idx="6">
                  <c:v>3189.7809971881616</c:v>
                </c:pt>
                <c:pt idx="7">
                  <c:v>3270.0729558418889</c:v>
                </c:pt>
                <c:pt idx="8">
                  <c:v>3350.3649226629736</c:v>
                </c:pt>
                <c:pt idx="9">
                  <c:v>3121.0053098755716</c:v>
                </c:pt>
                <c:pt idx="10">
                  <c:v>2467.7313060013707</c:v>
                </c:pt>
                <c:pt idx="11">
                  <c:v>2088.5220541835342</c:v>
                </c:pt>
                <c:pt idx="12">
                  <c:v>1876.69126638228</c:v>
                </c:pt>
                <c:pt idx="13">
                  <c:v>1591.8114598625862</c:v>
                </c:pt>
                <c:pt idx="14">
                  <c:v>1140.9373472021573</c:v>
                </c:pt>
                <c:pt idx="15">
                  <c:v>856.24669075494569</c:v>
                </c:pt>
                <c:pt idx="16">
                  <c:v>695.2398896548267</c:v>
                </c:pt>
                <c:pt idx="17">
                  <c:v>603.94163966247777</c:v>
                </c:pt>
                <c:pt idx="18">
                  <c:v>542.52711557699899</c:v>
                </c:pt>
                <c:pt idx="19">
                  <c:v>497.8395163840521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EB-604D-8A6F-3B047D7A3CD9}"/>
            </c:ext>
          </c:extLst>
        </c:ser>
        <c:ser>
          <c:idx val="1"/>
          <c:order val="1"/>
          <c:tx>
            <c:v>HOKCHI</c:v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Sheet3!$D$4:$W$4</c:f>
              <c:numCache>
                <c:formatCode>General</c:formatCode>
                <c:ptCount val="2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</c:numCache>
            </c:numRef>
          </c:cat>
          <c:val>
            <c:numRef>
              <c:f>Sheet3!$D$15:$W$15</c:f>
              <c:numCache>
                <c:formatCode>General</c:formatCode>
                <c:ptCount val="20"/>
                <c:pt idx="0">
                  <c:v>374.53258333333343</c:v>
                </c:pt>
                <c:pt idx="1">
                  <c:v>381.61571250000003</c:v>
                </c:pt>
                <c:pt idx="2">
                  <c:v>387.0541972916667</c:v>
                </c:pt>
                <c:pt idx="3">
                  <c:v>390.99479432291668</c:v>
                </c:pt>
                <c:pt idx="4">
                  <c:v>393.57369615781249</c:v>
                </c:pt>
                <c:pt idx="5">
                  <c:v>383.80548153028133</c:v>
                </c:pt>
                <c:pt idx="6">
                  <c:v>374.0301541251086</c:v>
                </c:pt>
                <c:pt idx="7">
                  <c:v>364.27284575662736</c:v>
                </c:pt>
                <c:pt idx="8">
                  <c:v>354.55619283968173</c:v>
                </c:pt>
                <c:pt idx="9">
                  <c:v>344.90052310003887</c:v>
                </c:pt>
                <c:pt idx="10">
                  <c:v>333.9297511418568</c:v>
                </c:pt>
                <c:pt idx="11">
                  <c:v>323.19380507174276</c:v>
                </c:pt>
                <c:pt idx="12">
                  <c:v>312.69662923078556</c:v>
                </c:pt>
                <c:pt idx="13">
                  <c:v>302.44118646124446</c:v>
                </c:pt>
                <c:pt idx="14">
                  <c:v>292.42954639558099</c:v>
                </c:pt>
                <c:pt idx="15">
                  <c:v>282.12353422649386</c:v>
                </c:pt>
                <c:pt idx="16">
                  <c:v>272.11704940832675</c:v>
                </c:pt>
                <c:pt idx="17">
                  <c:v>262.40590423640981</c:v>
                </c:pt>
                <c:pt idx="18">
                  <c:v>252.98558095816401</c:v>
                </c:pt>
                <c:pt idx="19">
                  <c:v>243.85127524715173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EB-604D-8A6F-3B047D7A3CD9}"/>
            </c:ext>
          </c:extLst>
        </c:ser>
        <c:ser>
          <c:idx val="2"/>
          <c:order val="2"/>
          <c:tx>
            <c:v>AMT</c:v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Sheet3!$D$4:$W$4</c:f>
              <c:numCache>
                <c:formatCode>General</c:formatCode>
                <c:ptCount val="2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</c:numCache>
            </c:numRef>
          </c:cat>
          <c:val>
            <c:numRef>
              <c:f>Sheet3!$D$16:$W$16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1415.2875000000008</c:v>
                </c:pt>
                <c:pt idx="4">
                  <c:v>1349.6422499999996</c:v>
                </c:pt>
                <c:pt idx="5">
                  <c:v>1246.8743099999999</c:v>
                </c:pt>
                <c:pt idx="6">
                  <c:v>1151.1635354999999</c:v>
                </c:pt>
                <c:pt idx="7">
                  <c:v>1062.1261728000004</c:v>
                </c:pt>
                <c:pt idx="8">
                  <c:v>979.38464728500048</c:v>
                </c:pt>
                <c:pt idx="9">
                  <c:v>902.57016514500037</c:v>
                </c:pt>
                <c:pt idx="10">
                  <c:v>827.8680812638504</c:v>
                </c:pt>
                <c:pt idx="11">
                  <c:v>759.08071250748071</c:v>
                </c:pt>
                <c:pt idx="12">
                  <c:v>695.77213668974582</c:v>
                </c:pt>
                <c:pt idx="13">
                  <c:v>637.53446891048338</c:v>
                </c:pt>
                <c:pt idx="14">
                  <c:v>583.98661332017605</c:v>
                </c:pt>
                <c:pt idx="15">
                  <c:v>533.75242502875108</c:v>
                </c:pt>
                <c:pt idx="16">
                  <c:v>487.72520826240924</c:v>
                </c:pt>
                <c:pt idx="17">
                  <c:v>445.56591059904872</c:v>
                </c:pt>
                <c:pt idx="18">
                  <c:v>406.96122038573588</c:v>
                </c:pt>
                <c:pt idx="19">
                  <c:v>371.62180910909535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EB-604D-8A6F-3B047D7A3CD9}"/>
            </c:ext>
          </c:extLst>
        </c:ser>
        <c:ser>
          <c:idx val="3"/>
          <c:order val="3"/>
          <c:tx>
            <c:v>ICHALKIL</c:v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Sheet3!$D$4:$W$4</c:f>
              <c:numCache>
                <c:formatCode>General</c:formatCode>
                <c:ptCount val="2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</c:numCache>
            </c:numRef>
          </c:cat>
          <c:val>
            <c:numRef>
              <c:f>Sheet3!$D$17:$W$17</c:f>
              <c:numCache>
                <c:formatCode>General</c:formatCode>
                <c:ptCount val="20"/>
                <c:pt idx="0">
                  <c:v>0</c:v>
                </c:pt>
                <c:pt idx="1">
                  <c:v>13.601648958333334</c:v>
                </c:pt>
                <c:pt idx="2">
                  <c:v>243.18559078190151</c:v>
                </c:pt>
                <c:pt idx="3">
                  <c:v>330.64958592200747</c:v>
                </c:pt>
                <c:pt idx="4">
                  <c:v>620.35472955531225</c:v>
                </c:pt>
                <c:pt idx="5">
                  <c:v>976.51646416142171</c:v>
                </c:pt>
                <c:pt idx="6">
                  <c:v>1063.2603323960539</c:v>
                </c:pt>
                <c:pt idx="7">
                  <c:v>1090.0243186139624</c:v>
                </c:pt>
                <c:pt idx="8">
                  <c:v>1116.7883075543239</c:v>
                </c:pt>
                <c:pt idx="9">
                  <c:v>1040.3351032918563</c:v>
                </c:pt>
                <c:pt idx="10">
                  <c:v>822.57710200045619</c:v>
                </c:pt>
                <c:pt idx="11">
                  <c:v>696.17401806117812</c:v>
                </c:pt>
                <c:pt idx="12">
                  <c:v>625.56375546075981</c:v>
                </c:pt>
                <c:pt idx="13">
                  <c:v>530.60381995419573</c:v>
                </c:pt>
                <c:pt idx="14">
                  <c:v>380.31244906738573</c:v>
                </c:pt>
                <c:pt idx="15">
                  <c:v>285.41556358498195</c:v>
                </c:pt>
                <c:pt idx="16">
                  <c:v>231.74662988494208</c:v>
                </c:pt>
                <c:pt idx="17">
                  <c:v>201.31387988749265</c:v>
                </c:pt>
                <c:pt idx="18">
                  <c:v>180.84237185899977</c:v>
                </c:pt>
                <c:pt idx="19">
                  <c:v>165.9465054613506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EB-604D-8A6F-3B047D7A3CD9}"/>
            </c:ext>
          </c:extLst>
        </c:ser>
        <c:ser>
          <c:idx val="4"/>
          <c:order val="4"/>
          <c:tx>
            <c:v>Onshore</c:v>
          </c:tx>
          <c:spPr>
            <a:solidFill>
              <a:schemeClr val="accent5"/>
            </a:solidFill>
            <a:ln w="25400">
              <a:noFill/>
            </a:ln>
            <a:effectLst/>
          </c:spPr>
          <c:val>
            <c:numRef>
              <c:f>Sheet3!$D$18:$W$18</c:f>
              <c:numCache>
                <c:formatCode>General</c:formatCode>
                <c:ptCount val="20"/>
                <c:pt idx="0">
                  <c:v>387.44749999999999</c:v>
                </c:pt>
                <c:pt idx="1">
                  <c:v>831.10500000000002</c:v>
                </c:pt>
                <c:pt idx="2">
                  <c:v>834.07610000000011</c:v>
                </c:pt>
                <c:pt idx="3">
                  <c:v>833.69869000000028</c:v>
                </c:pt>
                <c:pt idx="4">
                  <c:v>830.36389523999992</c:v>
                </c:pt>
                <c:pt idx="5">
                  <c:v>801.23112821663972</c:v>
                </c:pt>
                <c:pt idx="6">
                  <c:v>772.60498321321893</c:v>
                </c:pt>
                <c:pt idx="7">
                  <c:v>744.52954354862914</c:v>
                </c:pt>
                <c:pt idx="8">
                  <c:v>717.04177870422188</c:v>
                </c:pt>
                <c:pt idx="9">
                  <c:v>690.1722392843684</c:v>
                </c:pt>
                <c:pt idx="10">
                  <c:v>661.18500523442503</c:v>
                </c:pt>
                <c:pt idx="11">
                  <c:v>633.19161920905094</c:v>
                </c:pt>
                <c:pt idx="12">
                  <c:v>606.17717348787801</c:v>
                </c:pt>
                <c:pt idx="13">
                  <c:v>580.12497142409302</c:v>
                </c:pt>
                <c:pt idx="14">
                  <c:v>555.01679578340577</c:v>
                </c:pt>
                <c:pt idx="15">
                  <c:v>529.8201109573555</c:v>
                </c:pt>
                <c:pt idx="16">
                  <c:v>505.64896784561051</c:v>
                </c:pt>
                <c:pt idx="17">
                  <c:v>482.47100950782863</c:v>
                </c:pt>
                <c:pt idx="18">
                  <c:v>460.25406988633665</c:v>
                </c:pt>
                <c:pt idx="19">
                  <c:v>438.96626738519507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EB-604D-8A6F-3B047D7A3C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2531040"/>
        <c:axId val="572534176"/>
      </c:areaChart>
      <c:catAx>
        <c:axId val="57253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534176"/>
        <c:crosses val="autoZero"/>
        <c:auto val="1"/>
        <c:lblAlgn val="ctr"/>
        <c:lblOffset val="100"/>
        <c:noMultiLvlLbl val="0"/>
      </c:catAx>
      <c:valAx>
        <c:axId val="57253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5310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5BBA1-B469-1D4C-95DE-49777C81DFA5}" type="datetimeFigureOut">
              <a:rPr lang="en-US" smtClean="0"/>
              <a:t>1/26/19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87B31-D57A-E54E-AF69-7989B37182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33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87B31-D57A-E54E-AF69-7989B371827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980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606" indent="-28638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547" indent="-22911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765" indent="-22911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984" indent="-22911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0202" indent="-22911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8420" indent="-22911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6638" indent="-22911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4857" indent="-22911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77E874-7D3D-4C82-9EBF-20C014CAF6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53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606" indent="-28638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547" indent="-22911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765" indent="-22911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984" indent="-22911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0202" indent="-22911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8420" indent="-22911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6638" indent="-22911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4857" indent="-22911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77E874-7D3D-4C82-9EBF-20C014CAF6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533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FEF9-6F6E-214B-A251-55C69B190128}" type="datetimeFigureOut">
              <a:rPr lang="en-US" smtClean="0"/>
              <a:t>1/26/19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EB76-77A9-EC43-8EDD-82011A9AC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3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FEF9-6F6E-214B-A251-55C69B190128}" type="datetimeFigureOut">
              <a:rPr lang="en-US" smtClean="0"/>
              <a:t>1/26/19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EB76-77A9-EC43-8EDD-82011A9AC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4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FEF9-6F6E-214B-A251-55C69B190128}" type="datetimeFigureOut">
              <a:rPr lang="en-US" smtClean="0"/>
              <a:t>1/26/19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EB76-77A9-EC43-8EDD-82011A9AC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307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FEF9-6F6E-214B-A251-55C69B190128}" type="datetimeFigureOut">
              <a:rPr lang="en-US" smtClean="0"/>
              <a:t>1/26/19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EB76-77A9-EC43-8EDD-82011A9AC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95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FEF9-6F6E-214B-A251-55C69B190128}" type="datetimeFigureOut">
              <a:rPr lang="en-US" smtClean="0"/>
              <a:t>1/26/19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EB76-77A9-EC43-8EDD-82011A9AC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94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FEF9-6F6E-214B-A251-55C69B190128}" type="datetimeFigureOut">
              <a:rPr lang="en-US" smtClean="0"/>
              <a:t>1/26/19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EB76-77A9-EC43-8EDD-82011A9AC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28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FEF9-6F6E-214B-A251-55C69B190128}" type="datetimeFigureOut">
              <a:rPr lang="en-US" smtClean="0"/>
              <a:t>1/26/19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EB76-77A9-EC43-8EDD-82011A9AC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FEF9-6F6E-214B-A251-55C69B190128}" type="datetimeFigureOut">
              <a:rPr lang="en-US" smtClean="0"/>
              <a:t>1/26/19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EB76-77A9-EC43-8EDD-82011A9AC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75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FEF9-6F6E-214B-A251-55C69B190128}" type="datetimeFigureOut">
              <a:rPr lang="en-US" smtClean="0"/>
              <a:t>1/26/19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EB76-77A9-EC43-8EDD-82011A9AC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367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FEF9-6F6E-214B-A251-55C69B190128}" type="datetimeFigureOut">
              <a:rPr lang="en-US" smtClean="0"/>
              <a:t>1/26/19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EB76-77A9-EC43-8EDD-82011A9AC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32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FEF9-6F6E-214B-A251-55C69B190128}" type="datetimeFigureOut">
              <a:rPr lang="en-US" smtClean="0"/>
              <a:t>1/26/19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6EB76-77A9-EC43-8EDD-82011A9AC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27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0FEF9-6F6E-214B-A251-55C69B190128}" type="datetimeFigureOut">
              <a:rPr lang="en-US" smtClean="0"/>
              <a:t>1/26/19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6EB76-77A9-EC43-8EDD-82011A9AC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41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412" y="106606"/>
            <a:ext cx="8428813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/>
          </a:p>
          <a:p>
            <a:pPr algn="ctr"/>
            <a:r>
              <a:rPr lang="en-US" b="1" dirty="0"/>
              <a:t> </a:t>
            </a:r>
            <a:r>
              <a:rPr lang="en-US" sz="3200" b="1" dirty="0"/>
              <a:t>Implications of Changing Energy Policies in the Oil and Gas Sector</a:t>
            </a:r>
          </a:p>
          <a:p>
            <a:pPr algn="ctr"/>
            <a:endParaRPr lang="en-US" sz="3200" dirty="0"/>
          </a:p>
          <a:p>
            <a:pPr algn="ctr"/>
            <a:r>
              <a:rPr lang="en-US" b="1" i="1" dirty="0">
                <a:solidFill>
                  <a:srgbClr val="066B2F"/>
                </a:solidFill>
              </a:rPr>
              <a:t>Understanding the Value of the North American Production Platform</a:t>
            </a:r>
            <a:endParaRPr lang="en-US" b="1" dirty="0">
              <a:solidFill>
                <a:srgbClr val="066B2F"/>
              </a:solidFill>
            </a:endParaRPr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800" b="1" dirty="0"/>
          </a:p>
          <a:p>
            <a:pPr algn="ctr"/>
            <a:r>
              <a:rPr lang="en-US" sz="2400" b="1" dirty="0"/>
              <a:t>Mexico City </a:t>
            </a:r>
          </a:p>
          <a:p>
            <a:pPr algn="ctr"/>
            <a:r>
              <a:rPr lang="en-US" sz="2400" b="1" dirty="0"/>
              <a:t>January 29, 2019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r>
              <a:rPr lang="en-US" b="1" dirty="0"/>
              <a:t>Lucian Pugliaresi </a:t>
            </a:r>
          </a:p>
          <a:p>
            <a:pPr algn="ctr"/>
            <a:r>
              <a:rPr lang="en-US" b="1" dirty="0"/>
              <a:t>Energy Policy Research Foundation, Inc. </a:t>
            </a:r>
          </a:p>
          <a:p>
            <a:pPr algn="ctr"/>
            <a:r>
              <a:rPr lang="en-US" b="1" dirty="0"/>
              <a:t>Washington, DC</a:t>
            </a:r>
          </a:p>
          <a:p>
            <a:pPr algn="ctr"/>
            <a:r>
              <a:rPr lang="en-US" b="1" dirty="0" err="1">
                <a:solidFill>
                  <a:srgbClr val="0000FF"/>
                </a:solidFill>
              </a:rPr>
              <a:t>eprinc.org</a:t>
            </a:r>
            <a:r>
              <a:rPr lang="en-US" b="1" dirty="0"/>
              <a:t> </a:t>
            </a:r>
          </a:p>
          <a:p>
            <a:pPr algn="ctr"/>
            <a:r>
              <a:rPr lang="en-US" sz="2400" b="1" dirty="0"/>
              <a:t> </a:t>
            </a:r>
          </a:p>
          <a:p>
            <a:pPr algn="ctr"/>
            <a:r>
              <a:rPr lang="en-US" sz="2400" b="1" dirty="0"/>
              <a:t>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9EFACD-36B6-524B-B848-834E191D5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3905" y="5102080"/>
            <a:ext cx="2289739" cy="164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19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BB2CD-A792-4FC4-82CF-F3F3C28B2D1B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9461" name="AutoShape 7"/>
          <p:cNvSpPr>
            <a:spLocks noChangeAspect="1"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+mn-lt"/>
            </a:endParaRPr>
          </a:p>
        </p:txBody>
      </p:sp>
      <p:pic>
        <p:nvPicPr>
          <p:cNvPr id="13" name="Picture 7" descr="horiz_b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0475"/>
            <a:ext cx="91440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7"/>
          <p:cNvSpPr txBox="1">
            <a:spLocks/>
          </p:cNvSpPr>
          <p:nvPr/>
        </p:nvSpPr>
        <p:spPr bwMode="auto">
          <a:xfrm>
            <a:off x="7024688" y="6537325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BA892E-4D35-495F-8BBA-CED897CEBFA5}" type="slidenum">
              <a:rPr lang="en-US" sz="1400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6" descr="horiz_t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0"/>
            <a:ext cx="9144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" y="1087543"/>
            <a:ext cx="7571231" cy="52065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5079221"/>
      </p:ext>
    </p:extLst>
  </p:cSld>
  <p:clrMapOvr>
    <a:masterClrMapping/>
  </p:clrMapOvr>
  <p:transition spd="slow" advTm="33978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BB2CD-A792-4FC4-82CF-F3F3C28B2D1B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9461" name="AutoShape 7"/>
          <p:cNvSpPr>
            <a:spLocks noChangeAspect="1"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+mn-lt"/>
            </a:endParaRPr>
          </a:p>
        </p:txBody>
      </p:sp>
      <p:pic>
        <p:nvPicPr>
          <p:cNvPr id="13" name="Picture 7" descr="horiz_b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0475"/>
            <a:ext cx="91440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7"/>
          <p:cNvSpPr txBox="1">
            <a:spLocks/>
          </p:cNvSpPr>
          <p:nvPr/>
        </p:nvSpPr>
        <p:spPr bwMode="auto">
          <a:xfrm>
            <a:off x="7024688" y="6537325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BA892E-4D35-495F-8BBA-CED897CEBFA5}" type="slidenum">
              <a:rPr lang="en-US" sz="1400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6" descr="horiz_t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0"/>
            <a:ext cx="9144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" y="1156476"/>
            <a:ext cx="7470647" cy="51744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377448"/>
      </p:ext>
    </p:extLst>
  </p:cSld>
  <p:clrMapOvr>
    <a:masterClrMapping/>
  </p:clrMapOvr>
  <p:transition spd="slow" advTm="33978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81E7A96-195C-0B48-87F8-BBA99CBB06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1761546"/>
              </p:ext>
            </p:extLst>
          </p:nvPr>
        </p:nvGraphicFramePr>
        <p:xfrm>
          <a:off x="471488" y="1614487"/>
          <a:ext cx="8058150" cy="431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CCC9A2D-6246-7542-BACB-3BF3FC93E476}"/>
              </a:ext>
            </a:extLst>
          </p:cNvPr>
          <p:cNvSpPr txBox="1"/>
          <p:nvPr/>
        </p:nvSpPr>
        <p:spPr>
          <a:xfrm>
            <a:off x="842963" y="685800"/>
            <a:ext cx="7858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               </a:t>
            </a:r>
            <a:r>
              <a:rPr lang="en-US" sz="3200" b="1" dirty="0"/>
              <a:t>Royalties from Planned Oil Projects</a:t>
            </a:r>
          </a:p>
          <a:p>
            <a:pPr algn="ctr"/>
            <a:r>
              <a:rPr lang="en-US" sz="2400" b="1" i="1" dirty="0"/>
              <a:t>(millions of dollars)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426CE3-ECD7-EE40-8015-67B647BE88AA}"/>
              </a:ext>
            </a:extLst>
          </p:cNvPr>
          <p:cNvSpPr txBox="1"/>
          <p:nvPr/>
        </p:nvSpPr>
        <p:spPr>
          <a:xfrm>
            <a:off x="250031" y="6494975"/>
            <a:ext cx="8643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EPRINC Report, </a:t>
            </a:r>
            <a:r>
              <a:rPr lang="en-US" sz="1200" b="1" dirty="0">
                <a:ea typeface="ＭＳ Ｐゴシック" charset="0"/>
              </a:rPr>
              <a:t>Understanding the Economic  Value of Mexico’s Energy Reform Program, by M. Lynch (December 2019)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54EBEA-39C2-AE47-AAB8-75B0996D6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2" y="60907"/>
            <a:ext cx="9065342" cy="71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94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1D79EB-57D5-1342-AAC8-6B45CF8D4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918"/>
            <a:ext cx="9144000" cy="6022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FC2784-61BA-A640-855B-0EBCDB7C0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5342" cy="71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99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4534</TotalTime>
  <Words>85</Words>
  <Application>Microsoft Macintosh PowerPoint</Application>
  <PresentationFormat>On-screen Show (4:3)</PresentationFormat>
  <Paragraphs>29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EPRINC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Lucian  Pugliaresi</dc:creator>
  <cp:lastModifiedBy>Lucian Pugliaresi</cp:lastModifiedBy>
  <cp:revision>115</cp:revision>
  <dcterms:created xsi:type="dcterms:W3CDTF">2017-11-27T15:59:19Z</dcterms:created>
  <dcterms:modified xsi:type="dcterms:W3CDTF">2019-01-27T00:11:01Z</dcterms:modified>
</cp:coreProperties>
</file>